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C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4660"/>
  </p:normalViewPr>
  <p:slideViewPr>
    <p:cSldViewPr snapToGrid="0">
      <p:cViewPr varScale="1">
        <p:scale>
          <a:sx n="56" d="100"/>
          <a:sy n="56" d="100"/>
        </p:scale>
        <p:origin x="239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 Gaul" userId="1743baaed29860a8" providerId="LiveId" clId="{D25613A7-2B59-4E0B-8B67-CABB3278240B}"/>
    <pc:docChg chg="modSld">
      <pc:chgData name="Berna Gaul" userId="1743baaed29860a8" providerId="LiveId" clId="{D25613A7-2B59-4E0B-8B67-CABB3278240B}" dt="2026-05-20T19:30:32.175" v="19" actId="20577"/>
      <pc:docMkLst>
        <pc:docMk/>
      </pc:docMkLst>
      <pc:sldChg chg="modSp mod">
        <pc:chgData name="Berna Gaul" userId="1743baaed29860a8" providerId="LiveId" clId="{D25613A7-2B59-4E0B-8B67-CABB3278240B}" dt="2026-05-20T19:30:32.175" v="19" actId="20577"/>
        <pc:sldMkLst>
          <pc:docMk/>
          <pc:sldMk cId="2672261713" sldId="256"/>
        </pc:sldMkLst>
        <pc:spChg chg="mod">
          <ac:chgData name="Berna Gaul" userId="1743baaed29860a8" providerId="LiveId" clId="{D25613A7-2B59-4E0B-8B67-CABB3278240B}" dt="2026-05-20T19:30:32.175" v="19" actId="20577"/>
          <ac:spMkLst>
            <pc:docMk/>
            <pc:sldMk cId="2672261713" sldId="256"/>
            <ac:spMk id="22" creationId="{9C0E0629-A031-A1B7-B351-8286BB074841}"/>
          </ac:spMkLst>
        </pc:spChg>
        <pc:picChg chg="mod">
          <ac:chgData name="Berna Gaul" userId="1743baaed29860a8" providerId="LiveId" clId="{D25613A7-2B59-4E0B-8B67-CABB3278240B}" dt="2026-05-20T19:30:02.522" v="5" actId="14100"/>
          <ac:picMkLst>
            <pc:docMk/>
            <pc:sldMk cId="2672261713" sldId="256"/>
            <ac:picMk id="7" creationId="{56B15CE2-71DE-4F57-1AA5-28D72E587E65}"/>
          </ac:picMkLst>
        </pc:picChg>
        <pc:picChg chg="mod">
          <ac:chgData name="Berna Gaul" userId="1743baaed29860a8" providerId="LiveId" clId="{D25613A7-2B59-4E0B-8B67-CABB3278240B}" dt="2026-05-20T19:29:44.901" v="1" actId="1076"/>
          <ac:picMkLst>
            <pc:docMk/>
            <pc:sldMk cId="2672261713" sldId="256"/>
            <ac:picMk id="12" creationId="{5307A615-55BA-CB59-6A9A-9A088A4CF60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91F52-953A-4253-AD43-771C8470C67E}"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5C1C5-A6BA-407C-B387-CA23E083F492}" type="slidenum">
              <a:rPr lang="en-US" smtClean="0"/>
              <a:t>‹#›</a:t>
            </a:fld>
            <a:endParaRPr lang="en-US"/>
          </a:p>
        </p:txBody>
      </p:sp>
    </p:spTree>
    <p:extLst>
      <p:ext uri="{BB962C8B-B14F-4D97-AF65-F5344CB8AC3E}">
        <p14:creationId xmlns:p14="http://schemas.microsoft.com/office/powerpoint/2010/main" val="368341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91F52-953A-4253-AD43-771C8470C67E}"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5C1C5-A6BA-407C-B387-CA23E083F492}" type="slidenum">
              <a:rPr lang="en-US" smtClean="0"/>
              <a:t>‹#›</a:t>
            </a:fld>
            <a:endParaRPr lang="en-US"/>
          </a:p>
        </p:txBody>
      </p:sp>
    </p:spTree>
    <p:extLst>
      <p:ext uri="{BB962C8B-B14F-4D97-AF65-F5344CB8AC3E}">
        <p14:creationId xmlns:p14="http://schemas.microsoft.com/office/powerpoint/2010/main" val="296066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91F52-953A-4253-AD43-771C8470C67E}"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5C1C5-A6BA-407C-B387-CA23E083F492}" type="slidenum">
              <a:rPr lang="en-US" smtClean="0"/>
              <a:t>‹#›</a:t>
            </a:fld>
            <a:endParaRPr lang="en-US"/>
          </a:p>
        </p:txBody>
      </p:sp>
    </p:spTree>
    <p:extLst>
      <p:ext uri="{BB962C8B-B14F-4D97-AF65-F5344CB8AC3E}">
        <p14:creationId xmlns:p14="http://schemas.microsoft.com/office/powerpoint/2010/main" val="67724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91F52-953A-4253-AD43-771C8470C67E}"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5C1C5-A6BA-407C-B387-CA23E083F492}" type="slidenum">
              <a:rPr lang="en-US" smtClean="0"/>
              <a:t>‹#›</a:t>
            </a:fld>
            <a:endParaRPr lang="en-US"/>
          </a:p>
        </p:txBody>
      </p:sp>
    </p:spTree>
    <p:extLst>
      <p:ext uri="{BB962C8B-B14F-4D97-AF65-F5344CB8AC3E}">
        <p14:creationId xmlns:p14="http://schemas.microsoft.com/office/powerpoint/2010/main" val="412852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91F52-953A-4253-AD43-771C8470C67E}"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5C1C5-A6BA-407C-B387-CA23E083F492}" type="slidenum">
              <a:rPr lang="en-US" smtClean="0"/>
              <a:t>‹#›</a:t>
            </a:fld>
            <a:endParaRPr lang="en-US"/>
          </a:p>
        </p:txBody>
      </p:sp>
    </p:spTree>
    <p:extLst>
      <p:ext uri="{BB962C8B-B14F-4D97-AF65-F5344CB8AC3E}">
        <p14:creationId xmlns:p14="http://schemas.microsoft.com/office/powerpoint/2010/main" val="39643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91F52-953A-4253-AD43-771C8470C67E}"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5C1C5-A6BA-407C-B387-CA23E083F492}" type="slidenum">
              <a:rPr lang="en-US" smtClean="0"/>
              <a:t>‹#›</a:t>
            </a:fld>
            <a:endParaRPr lang="en-US"/>
          </a:p>
        </p:txBody>
      </p:sp>
    </p:spTree>
    <p:extLst>
      <p:ext uri="{BB962C8B-B14F-4D97-AF65-F5344CB8AC3E}">
        <p14:creationId xmlns:p14="http://schemas.microsoft.com/office/powerpoint/2010/main" val="420741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91F52-953A-4253-AD43-771C8470C67E}" type="datetimeFigureOut">
              <a:rPr lang="en-US" smtClean="0"/>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65C1C5-A6BA-407C-B387-CA23E083F492}" type="slidenum">
              <a:rPr lang="en-US" smtClean="0"/>
              <a:t>‹#›</a:t>
            </a:fld>
            <a:endParaRPr lang="en-US"/>
          </a:p>
        </p:txBody>
      </p:sp>
    </p:spTree>
    <p:extLst>
      <p:ext uri="{BB962C8B-B14F-4D97-AF65-F5344CB8AC3E}">
        <p14:creationId xmlns:p14="http://schemas.microsoft.com/office/powerpoint/2010/main" val="117370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D91F52-953A-4253-AD43-771C8470C67E}" type="datetimeFigureOut">
              <a:rPr lang="en-US" smtClean="0"/>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65C1C5-A6BA-407C-B387-CA23E083F492}" type="slidenum">
              <a:rPr lang="en-US" smtClean="0"/>
              <a:t>‹#›</a:t>
            </a:fld>
            <a:endParaRPr lang="en-US"/>
          </a:p>
        </p:txBody>
      </p:sp>
    </p:spTree>
    <p:extLst>
      <p:ext uri="{BB962C8B-B14F-4D97-AF65-F5344CB8AC3E}">
        <p14:creationId xmlns:p14="http://schemas.microsoft.com/office/powerpoint/2010/main" val="3953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91F52-953A-4253-AD43-771C8470C67E}" type="datetimeFigureOut">
              <a:rPr lang="en-US" smtClean="0"/>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65C1C5-A6BA-407C-B387-CA23E083F492}" type="slidenum">
              <a:rPr lang="en-US" smtClean="0"/>
              <a:t>‹#›</a:t>
            </a:fld>
            <a:endParaRPr lang="en-US"/>
          </a:p>
        </p:txBody>
      </p:sp>
    </p:spTree>
    <p:extLst>
      <p:ext uri="{BB962C8B-B14F-4D97-AF65-F5344CB8AC3E}">
        <p14:creationId xmlns:p14="http://schemas.microsoft.com/office/powerpoint/2010/main" val="79666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DD91F52-953A-4253-AD43-771C8470C67E}"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5C1C5-A6BA-407C-B387-CA23E083F492}" type="slidenum">
              <a:rPr lang="en-US" smtClean="0"/>
              <a:t>‹#›</a:t>
            </a:fld>
            <a:endParaRPr lang="en-US"/>
          </a:p>
        </p:txBody>
      </p:sp>
    </p:spTree>
    <p:extLst>
      <p:ext uri="{BB962C8B-B14F-4D97-AF65-F5344CB8AC3E}">
        <p14:creationId xmlns:p14="http://schemas.microsoft.com/office/powerpoint/2010/main" val="233845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DD91F52-953A-4253-AD43-771C8470C67E}"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5C1C5-A6BA-407C-B387-CA23E083F492}" type="slidenum">
              <a:rPr lang="en-US" smtClean="0"/>
              <a:t>‹#›</a:t>
            </a:fld>
            <a:endParaRPr lang="en-US"/>
          </a:p>
        </p:txBody>
      </p:sp>
    </p:spTree>
    <p:extLst>
      <p:ext uri="{BB962C8B-B14F-4D97-AF65-F5344CB8AC3E}">
        <p14:creationId xmlns:p14="http://schemas.microsoft.com/office/powerpoint/2010/main" val="4364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0DD91F52-953A-4253-AD43-771C8470C67E}" type="datetimeFigureOut">
              <a:rPr lang="en-US" smtClean="0"/>
              <a:t>5/20/2026</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0A65C1C5-A6BA-407C-B387-CA23E083F492}" type="slidenum">
              <a:rPr lang="en-US" smtClean="0"/>
              <a:t>‹#›</a:t>
            </a:fld>
            <a:endParaRPr lang="en-US"/>
          </a:p>
        </p:txBody>
      </p:sp>
    </p:spTree>
    <p:extLst>
      <p:ext uri="{BB962C8B-B14F-4D97-AF65-F5344CB8AC3E}">
        <p14:creationId xmlns:p14="http://schemas.microsoft.com/office/powerpoint/2010/main" val="3156980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C0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F086-CFA7-D7BA-AB59-D3925881460A}"/>
              </a:ext>
            </a:extLst>
          </p:cNvPr>
          <p:cNvSpPr>
            <a:spLocks noGrp="1"/>
          </p:cNvSpPr>
          <p:nvPr>
            <p:ph type="ctrTitle"/>
          </p:nvPr>
        </p:nvSpPr>
        <p:spPr>
          <a:xfrm>
            <a:off x="114298" y="1854200"/>
            <a:ext cx="3556001" cy="5867399"/>
          </a:xfrm>
          <a:solidFill>
            <a:schemeClr val="bg1"/>
          </a:solidFill>
        </p:spPr>
        <p:txBody>
          <a:bodyPr>
            <a:normAutofit fontScale="90000"/>
          </a:bodyPr>
          <a:lstStyle/>
          <a:p>
            <a:pPr algn="l"/>
            <a:br>
              <a:rPr lang="en-US" sz="1000" dirty="0">
                <a:latin typeface="Poppins" panose="00000500000000000000" pitchFamily="2" charset="0"/>
                <a:cs typeface="Poppins" panose="00000500000000000000" pitchFamily="2" charset="0"/>
              </a:rPr>
            </a:br>
            <a:br>
              <a:rPr lang="en-US" sz="1000" dirty="0">
                <a:latin typeface="Poppins" panose="00000500000000000000" pitchFamily="2" charset="0"/>
                <a:cs typeface="Poppins" panose="00000500000000000000" pitchFamily="2" charset="0"/>
              </a:rPr>
            </a:br>
            <a:br>
              <a:rPr lang="en-US" sz="1000" dirty="0">
                <a:latin typeface="Poppins" panose="00000500000000000000" pitchFamily="2" charset="0"/>
                <a:cs typeface="Poppins" panose="00000500000000000000" pitchFamily="2" charset="0"/>
              </a:rPr>
            </a:br>
            <a:br>
              <a:rPr lang="en-US" sz="1000" dirty="0">
                <a:latin typeface="Poppins" panose="00000500000000000000" pitchFamily="2" charset="0"/>
                <a:cs typeface="Poppins" panose="00000500000000000000" pitchFamily="2" charset="0"/>
              </a:rPr>
            </a:br>
            <a:br>
              <a:rPr lang="en-US" sz="1000" dirty="0">
                <a:latin typeface="Poppins" panose="00000500000000000000" pitchFamily="2" charset="0"/>
                <a:cs typeface="Poppins" panose="00000500000000000000" pitchFamily="2" charset="0"/>
              </a:rPr>
            </a:br>
            <a:br>
              <a:rPr lang="en-US" sz="1000" dirty="0">
                <a:latin typeface="Poppins" panose="00000500000000000000" pitchFamily="2" charset="0"/>
                <a:cs typeface="Poppins" panose="00000500000000000000" pitchFamily="2" charset="0"/>
              </a:rPr>
            </a:b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Happy Summer!</a:t>
            </a:r>
            <a:br>
              <a:rPr lang="en-US" sz="1000" b="1" dirty="0">
                <a:latin typeface="Poppins" panose="00000500000000000000" pitchFamily="2" charset="0"/>
                <a:cs typeface="Poppins" panose="00000500000000000000" pitchFamily="2" charset="0"/>
              </a:rPr>
            </a:br>
            <a:br>
              <a:rPr lang="en-US" sz="1000" b="1" dirty="0">
                <a:latin typeface="Poppins" panose="00000500000000000000" pitchFamily="2" charset="0"/>
                <a:cs typeface="Poppins" panose="00000500000000000000" pitchFamily="2" charset="0"/>
              </a:rPr>
            </a:b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With June upon us, we begin </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another new year for the Palmetto</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Hall Women’s Club. I am delighted </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to introduce our new Executive Board, </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along with the many talented women</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who have stepped forward to lead                 </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our committees in the year ahead.                </a:t>
            </a:r>
            <a:r>
              <a:rPr lang="en-US" sz="1000" dirty="0">
                <a:solidFill>
                  <a:schemeClr val="accent1">
                    <a:lumMod val="50000"/>
                  </a:schemeClr>
                </a:solidFill>
                <a:latin typeface="Poppins" panose="00000500000000000000" pitchFamily="2" charset="0"/>
                <a:cs typeface="Poppins" panose="00000500000000000000" pitchFamily="2" charset="0"/>
              </a:rPr>
              <a:t>By Berna Gaul </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You’ll also notice our refreshed PHWC </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logo —I hope you love it as much as I do.</a:t>
            </a:r>
            <a:br>
              <a:rPr lang="en-US" sz="1000" dirty="0">
                <a:latin typeface="Poppins" panose="00000500000000000000" pitchFamily="2" charset="0"/>
                <a:cs typeface="Poppins" panose="00000500000000000000" pitchFamily="2" charset="0"/>
              </a:rPr>
            </a:b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I would like to extend a warm invitation for you to join, or re-join, the Palmetto Hall Women’s Club. If you are already a member, you know the many benefits that come with being a part of this wonderful group. We offer an array of outings and events — Salty Dog boat cruises, nature walks, garden tours, six different book clubs, Bunco, wine tastings, bingo, </a:t>
            </a:r>
            <a:r>
              <a:rPr lang="en-US" sz="1000" i="1" dirty="0">
                <a:latin typeface="Poppins" panose="00000500000000000000" pitchFamily="2" charset="0"/>
                <a:cs typeface="Poppins" panose="00000500000000000000" pitchFamily="2" charset="0"/>
              </a:rPr>
              <a:t>Ladies Who Lunch</a:t>
            </a:r>
            <a:r>
              <a:rPr lang="en-US" sz="1000" dirty="0">
                <a:latin typeface="Poppins" panose="00000500000000000000" pitchFamily="2" charset="0"/>
                <a:cs typeface="Poppins" panose="00000500000000000000" pitchFamily="2" charset="0"/>
              </a:rPr>
              <a:t>, </a:t>
            </a:r>
            <a:r>
              <a:rPr lang="en-US" sz="1000" i="1" dirty="0">
                <a:latin typeface="Poppins" panose="00000500000000000000" pitchFamily="2" charset="0"/>
                <a:cs typeface="Poppins" panose="00000500000000000000" pitchFamily="2" charset="0"/>
              </a:rPr>
              <a:t>Early Bird &amp; Banter</a:t>
            </a:r>
            <a:r>
              <a:rPr lang="en-US" sz="1000" dirty="0">
                <a:latin typeface="Poppins" panose="00000500000000000000" pitchFamily="2" charset="0"/>
                <a:cs typeface="Poppins" panose="00000500000000000000" pitchFamily="2" charset="0"/>
              </a:rPr>
              <a:t>, CPR classes, and our Spring and Holiday Luncheons — just to name a few.</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PHWC is also deeply committed to serving our community. Each year we support local outreach efforts including the Thanksgiving Deep Well Food Drive, the Holiday Toy Drive, the February Diaper Drive, the School Supply Drive, and volunteer support for Pedal HHI. In addition, a meaningful portion of our member dues is donated to local charities. This past year, contributions were made to the ALS SC Chapter in honor of Mike Dusenberry, Meals on Wheels, Memory Matters, and Hopeful Horizons.</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One of the greatest gifts of PHWC membership is the meaningful relationships you will build. I can tell you firsthand that you will have the opportunity to form lasting friendships with incredible women right here in our beautiful community. Our motto, </a:t>
            </a:r>
            <a:r>
              <a:rPr lang="en-US" sz="1000" i="1" dirty="0">
                <a:latin typeface="Poppins" panose="00000500000000000000" pitchFamily="2" charset="0"/>
                <a:cs typeface="Poppins" panose="00000500000000000000" pitchFamily="2" charset="0"/>
              </a:rPr>
              <a:t>“To Enrich the Lives of Our Neighbors,”</a:t>
            </a:r>
            <a:r>
              <a:rPr lang="en-US" sz="1000" dirty="0">
                <a:latin typeface="Poppins" panose="00000500000000000000" pitchFamily="2" charset="0"/>
                <a:cs typeface="Poppins" panose="00000500000000000000" pitchFamily="2" charset="0"/>
              </a:rPr>
              <a:t> continues to guide everything we do.</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Our membership drive is now underway — and be on the lookout for an invitation to our annual end‑of‑summer gathering. We have something special planned and we are saving a spot for you!</a:t>
            </a:r>
            <a:br>
              <a:rPr lang="en-US" sz="1000" dirty="0">
                <a:latin typeface="Poppins" panose="00000500000000000000" pitchFamily="2" charset="0"/>
                <a:cs typeface="Poppins" panose="00000500000000000000" pitchFamily="2" charset="0"/>
              </a:rPr>
            </a:b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Warmly,</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Berna Gaul</a:t>
            </a:r>
            <a:br>
              <a:rPr lang="en-US" sz="1000" dirty="0">
                <a:latin typeface="Poppins" panose="00000500000000000000" pitchFamily="2" charset="0"/>
                <a:cs typeface="Poppins" panose="00000500000000000000" pitchFamily="2" charset="0"/>
              </a:rPr>
            </a:br>
            <a:r>
              <a:rPr lang="en-US" sz="1000" dirty="0">
                <a:latin typeface="Poppins" panose="00000500000000000000" pitchFamily="2" charset="0"/>
                <a:cs typeface="Poppins" panose="00000500000000000000" pitchFamily="2" charset="0"/>
              </a:rPr>
              <a:t>President, PHWC</a:t>
            </a:r>
            <a:br>
              <a:rPr lang="en-US" dirty="0"/>
            </a:br>
            <a:endParaRPr lang="en-US" sz="900" dirty="0">
              <a:latin typeface="Poppins" panose="000005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7FB1A3D2-A8F9-8517-02F3-0A96C398B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8" y="59721"/>
            <a:ext cx="6629401" cy="1657350"/>
          </a:xfrm>
          <a:prstGeom prst="rect">
            <a:avLst/>
          </a:prstGeom>
        </p:spPr>
      </p:pic>
      <p:pic>
        <p:nvPicPr>
          <p:cNvPr id="7" name="Picture 6">
            <a:extLst>
              <a:ext uri="{FF2B5EF4-FFF2-40B4-BE49-F238E27FC236}">
                <a16:creationId xmlns:a16="http://schemas.microsoft.com/office/drawing/2014/main" id="{56B15CE2-71DE-4F57-1AA5-28D72E587E65}"/>
              </a:ext>
            </a:extLst>
          </p:cNvPr>
          <p:cNvPicPr>
            <a:picLocks noChangeAspect="1"/>
          </p:cNvPicPr>
          <p:nvPr/>
        </p:nvPicPr>
        <p:blipFill>
          <a:blip r:embed="rId3"/>
          <a:stretch>
            <a:fillRect/>
          </a:stretch>
        </p:blipFill>
        <p:spPr>
          <a:xfrm>
            <a:off x="3848007" y="3371618"/>
            <a:ext cx="2895692" cy="5810116"/>
          </a:xfrm>
          <a:prstGeom prst="rect">
            <a:avLst/>
          </a:prstGeom>
          <a:ln>
            <a:solidFill>
              <a:schemeClr val="accent1">
                <a:lumMod val="50000"/>
              </a:schemeClr>
            </a:solidFill>
          </a:ln>
        </p:spPr>
      </p:pic>
      <p:pic>
        <p:nvPicPr>
          <p:cNvPr id="8" name="Picture 7" descr="A person smiling for a picture&#10;&#10;AI-generated content may be incorrect.">
            <a:extLst>
              <a:ext uri="{FF2B5EF4-FFF2-40B4-BE49-F238E27FC236}">
                <a16:creationId xmlns:a16="http://schemas.microsoft.com/office/drawing/2014/main" id="{886D7681-E746-25AF-C7B8-C7F9D1BED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100" y="2136332"/>
            <a:ext cx="955282" cy="955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F1D373FF-ABBD-E9BC-2E29-7806C1FCCA09}"/>
              </a:ext>
            </a:extLst>
          </p:cNvPr>
          <p:cNvSpPr txBox="1"/>
          <p:nvPr/>
        </p:nvSpPr>
        <p:spPr>
          <a:xfrm>
            <a:off x="76199" y="11249859"/>
            <a:ext cx="6705601" cy="600164"/>
          </a:xfrm>
          <a:prstGeom prst="rect">
            <a:avLst/>
          </a:prstGeom>
          <a:noFill/>
        </p:spPr>
        <p:txBody>
          <a:bodyPr wrap="square">
            <a:spAutoFit/>
          </a:bodyPr>
          <a:lstStyle/>
          <a:p>
            <a:pPr algn="ctr"/>
            <a:r>
              <a:rPr lang="en-US" sz="1100" b="1" dirty="0">
                <a:solidFill>
                  <a:schemeClr val="accent1">
                    <a:lumMod val="50000"/>
                  </a:schemeClr>
                </a:solidFill>
              </a:rPr>
              <a:t>If you are new to the neighborhood, please check out our website at https://www.plamettohallhhi.com/index.php/womens-club</a:t>
            </a:r>
          </a:p>
          <a:p>
            <a:pPr algn="ctr"/>
            <a:r>
              <a:rPr lang="en-US" sz="1100" b="1" dirty="0">
                <a:solidFill>
                  <a:schemeClr val="accent1">
                    <a:lumMod val="50000"/>
                  </a:schemeClr>
                </a:solidFill>
              </a:rPr>
              <a:t>or call me at 630-738-0747 to discuss how you can become involved in the Palmetto Hall Women’s Club</a:t>
            </a:r>
          </a:p>
        </p:txBody>
      </p:sp>
      <p:pic>
        <p:nvPicPr>
          <p:cNvPr id="12" name="Picture 11">
            <a:extLst>
              <a:ext uri="{FF2B5EF4-FFF2-40B4-BE49-F238E27FC236}">
                <a16:creationId xmlns:a16="http://schemas.microsoft.com/office/drawing/2014/main" id="{5307A615-55BA-CB59-6A9A-9A088A4CF606}"/>
              </a:ext>
            </a:extLst>
          </p:cNvPr>
          <p:cNvPicPr>
            <a:picLocks noChangeAspect="1"/>
          </p:cNvPicPr>
          <p:nvPr/>
        </p:nvPicPr>
        <p:blipFill>
          <a:blip r:embed="rId5"/>
          <a:stretch>
            <a:fillRect/>
          </a:stretch>
        </p:blipFill>
        <p:spPr>
          <a:xfrm>
            <a:off x="4323463" y="1845208"/>
            <a:ext cx="1960763" cy="1349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1461C44B-3EFA-F55D-621B-77BA664254C3}"/>
              </a:ext>
            </a:extLst>
          </p:cNvPr>
          <p:cNvPicPr>
            <a:picLocks noChangeAspect="1"/>
          </p:cNvPicPr>
          <p:nvPr/>
        </p:nvPicPr>
        <p:blipFill>
          <a:blip r:embed="rId6"/>
          <a:stretch>
            <a:fillRect/>
          </a:stretch>
        </p:blipFill>
        <p:spPr>
          <a:xfrm>
            <a:off x="76199" y="7858728"/>
            <a:ext cx="1600200" cy="13447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a:extLst>
              <a:ext uri="{FF2B5EF4-FFF2-40B4-BE49-F238E27FC236}">
                <a16:creationId xmlns:a16="http://schemas.microsoft.com/office/drawing/2014/main" id="{7004A727-3E4A-FE86-F722-348F0D335F94}"/>
              </a:ext>
            </a:extLst>
          </p:cNvPr>
          <p:cNvPicPr>
            <a:picLocks noChangeAspect="1"/>
          </p:cNvPicPr>
          <p:nvPr/>
        </p:nvPicPr>
        <p:blipFill>
          <a:blip r:embed="rId7"/>
          <a:stretch>
            <a:fillRect/>
          </a:stretch>
        </p:blipFill>
        <p:spPr>
          <a:xfrm>
            <a:off x="1892298" y="7836965"/>
            <a:ext cx="1777911" cy="13447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id="{639B85D4-2148-5CA6-F398-FEECF7659052}"/>
              </a:ext>
            </a:extLst>
          </p:cNvPr>
          <p:cNvPicPr>
            <a:picLocks noChangeAspect="1"/>
          </p:cNvPicPr>
          <p:nvPr/>
        </p:nvPicPr>
        <p:blipFill>
          <a:blip r:embed="rId8"/>
          <a:stretch>
            <a:fillRect/>
          </a:stretch>
        </p:blipFill>
        <p:spPr>
          <a:xfrm>
            <a:off x="578214" y="9699620"/>
            <a:ext cx="2919608" cy="141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a:extLst>
              <a:ext uri="{FF2B5EF4-FFF2-40B4-BE49-F238E27FC236}">
                <a16:creationId xmlns:a16="http://schemas.microsoft.com/office/drawing/2014/main" id="{9AA6030F-E7F7-6517-0280-BC8094866DC9}"/>
              </a:ext>
            </a:extLst>
          </p:cNvPr>
          <p:cNvPicPr>
            <a:picLocks noChangeAspect="1"/>
          </p:cNvPicPr>
          <p:nvPr/>
        </p:nvPicPr>
        <p:blipFill>
          <a:blip r:embed="rId9"/>
          <a:stretch>
            <a:fillRect/>
          </a:stretch>
        </p:blipFill>
        <p:spPr>
          <a:xfrm>
            <a:off x="4204394" y="9515403"/>
            <a:ext cx="2197099" cy="1557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TextBox 21">
            <a:extLst>
              <a:ext uri="{FF2B5EF4-FFF2-40B4-BE49-F238E27FC236}">
                <a16:creationId xmlns:a16="http://schemas.microsoft.com/office/drawing/2014/main" id="{9C0E0629-A031-A1B7-B351-8286BB074841}"/>
              </a:ext>
            </a:extLst>
          </p:cNvPr>
          <p:cNvSpPr txBox="1"/>
          <p:nvPr/>
        </p:nvSpPr>
        <p:spPr>
          <a:xfrm>
            <a:off x="76199" y="9309872"/>
            <a:ext cx="4559392" cy="261610"/>
          </a:xfrm>
          <a:prstGeom prst="rect">
            <a:avLst/>
          </a:prstGeom>
          <a:noFill/>
        </p:spPr>
        <p:txBody>
          <a:bodyPr wrap="square">
            <a:spAutoFit/>
          </a:bodyPr>
          <a:lstStyle/>
          <a:p>
            <a:r>
              <a:rPr lang="en-US" sz="1100" b="1" dirty="0">
                <a:solidFill>
                  <a:schemeClr val="accent1">
                    <a:lumMod val="50000"/>
                  </a:schemeClr>
                </a:solidFill>
              </a:rPr>
              <a:t>Photos taken at our </a:t>
            </a:r>
            <a:r>
              <a:rPr lang="en-US" sz="1100" b="1" i="1" dirty="0">
                <a:solidFill>
                  <a:schemeClr val="accent1">
                    <a:lumMod val="50000"/>
                  </a:schemeClr>
                </a:solidFill>
              </a:rPr>
              <a:t>Art In Bloom </a:t>
            </a:r>
            <a:r>
              <a:rPr lang="en-US" sz="1100" b="1" dirty="0">
                <a:solidFill>
                  <a:schemeClr val="accent1">
                    <a:lumMod val="50000"/>
                  </a:schemeClr>
                </a:solidFill>
              </a:rPr>
              <a:t>Spring Luncheon and Art Exhibition</a:t>
            </a:r>
            <a:endParaRPr lang="en-US" sz="1100" dirty="0"/>
          </a:p>
        </p:txBody>
      </p:sp>
    </p:spTree>
    <p:extLst>
      <p:ext uri="{BB962C8B-B14F-4D97-AF65-F5344CB8AC3E}">
        <p14:creationId xmlns:p14="http://schemas.microsoft.com/office/powerpoint/2010/main" val="2672261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456</Words>
  <Application>Microsoft Office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Poppins</vt:lpstr>
      <vt:lpstr>Office Theme</vt:lpstr>
      <vt:lpstr>       Happy Summer!   With June upon us, we begin  another new year for the Palmetto Hall Women’s Club. I am delighted  to introduce our new Executive Board,  along with the many talented women who have stepped forward to lead                  our committees in the year ahead.                By Berna Gaul  You’ll also notice our refreshed PHWC  logo —I hope you love it as much as I do.  I would like to extend a warm invitation for you to join, or re-join, the Palmetto Hall Women’s Club. If you are already a member, you know the many benefits that come with being a part of this wonderful group. We offer an array of outings and events — Salty Dog boat cruises, nature walks, garden tours, six different book clubs, Bunco, wine tastings, bingo, Ladies Who Lunch, Early Bird &amp; Banter, CPR classes, and our Spring and Holiday Luncheons — just to name a few. PHWC is also deeply committed to serving our community. Each year we support local outreach efforts including the Thanksgiving Deep Well Food Drive, the Holiday Toy Drive, the February Diaper Drive, the School Supply Drive, and volunteer support for Pedal HHI. In addition, a meaningful portion of our member dues is donated to local charities. This past year, contributions were made to the ALS SC Chapter in honor of Mike Dusenberry, Meals on Wheels, Memory Matters, and Hopeful Horizons. One of the greatest gifts of PHWC membership is the meaningful relationships you will build. I can tell you firsthand that you will have the opportunity to form lasting friendships with incredible women right here in our beautiful community. Our motto, “To Enrich the Lives of Our Neighbors,” continues to guide everything we do. Our membership drive is now underway — and be on the lookout for an invitation to our annual end‑of‑summer gathering. We have something special planned and we are saving a spot for you!  Warmly, Berna Gaul President, PHWC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Berna Gaul</dc:creator>
  <cp:lastModifiedBy>Berna Gaul</cp:lastModifiedBy>
  <cp:revision>1</cp:revision>
  <dcterms:created xsi:type="dcterms:W3CDTF">2026-05-20T16:01:35Z</dcterms:created>
  <dcterms:modified xsi:type="dcterms:W3CDTF">2026-05-20T19:30:36Z</dcterms:modified>
</cp:coreProperties>
</file>